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288" r:id="rId42"/>
    <p:sldId id="320" r:id="rId43"/>
    <p:sldId id="274" r:id="rId44"/>
    <p:sldId id="275"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VARTIKA JAIN</a:t>
            </a:r>
            <a:endParaRPr lang="en-US" dirty="0">
              <a:solidFill>
                <a:schemeClr val="bg2"/>
              </a:solidFill>
              <a:latin typeface="Abadi" panose="020B0604020104020204" pitchFamily="34" charset="0"/>
              <a:ea typeface="SF Pro" pitchFamily="2" charset="0"/>
              <a:cs typeface="SF Pro" pitchFamily="2" charset="0"/>
            </a:endParaRPr>
          </a:p>
          <a:p>
            <a:r>
              <a:rPr lang="en-US">
                <a:solidFill>
                  <a:schemeClr val="bg2"/>
                </a:solidFill>
                <a:latin typeface="Abadi" panose="020B0604020104020204" pitchFamily="34" charset="0"/>
                <a:ea typeface="SF Pro" pitchFamily="2" charset="0"/>
                <a:cs typeface="SF Pro" pitchFamily="2" charset="0"/>
              </a:rPr>
              <a:t>24 JUNE </a:t>
            </a:r>
            <a:r>
              <a:rPr lang="en-US" dirty="0">
                <a:solidFill>
                  <a:schemeClr val="bg2"/>
                </a:solidFill>
                <a:latin typeface="Abadi" panose="020B0604020104020204" pitchFamily="34" charset="0"/>
                <a:ea typeface="SF Pro" pitchFamily="2" charset="0"/>
                <a:cs typeface="SF Pro" pitchFamily="2" charset="0"/>
              </a:rPr>
              <a:t>2025</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dirty="0"/>
          </a:p>
          <a:p>
            <a:endParaRPr lang="en-US" dirty="0"/>
          </a:p>
          <a:p>
            <a:pPr marL="0" indent="0">
              <a:buNone/>
            </a:pPr>
            <a:endParaRPr lang="en-US" sz="4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693811" y="68103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Box 5">
            <a:extLst>
              <a:ext uri="{FF2B5EF4-FFF2-40B4-BE49-F238E27FC236}">
                <a16:creationId xmlns:a16="http://schemas.microsoft.com/office/drawing/2014/main" id="{163AFA75-400B-308F-3696-0FDF143A51D6}"/>
              </a:ext>
            </a:extLst>
          </p:cNvPr>
          <p:cNvSpPr txBox="1"/>
          <p:nvPr/>
        </p:nvSpPr>
        <p:spPr>
          <a:xfrm>
            <a:off x="693810" y="1841091"/>
            <a:ext cx="8020961" cy="2677656"/>
          </a:xfrm>
          <a:prstGeom prst="rect">
            <a:avLst/>
          </a:prstGeom>
          <a:noFill/>
        </p:spPr>
        <p:txBody>
          <a:bodyPr wrap="square">
            <a:spAutoFit/>
          </a:bodyPr>
          <a:lstStyle/>
          <a:p>
            <a:pPr marL="285750" indent="-285750">
              <a:buFont typeface="Arial" panose="020B0604020202020204" pitchFamily="34" charset="0"/>
              <a:buChar char="•"/>
            </a:pPr>
            <a:r>
              <a:rPr lang="en-IN" sz="2400" dirty="0"/>
              <a:t>Dropped Falcon 1 launches</a:t>
            </a:r>
          </a:p>
          <a:p>
            <a:pPr marL="285750" indent="-285750">
              <a:buFont typeface="Arial" panose="020B0604020202020204" pitchFamily="34" charset="0"/>
              <a:buChar char="•"/>
            </a:pPr>
            <a:r>
              <a:rPr lang="en-IN" sz="2400" dirty="0"/>
              <a:t>Created </a:t>
            </a:r>
            <a:r>
              <a:rPr lang="en-IN" sz="2400" dirty="0" err="1"/>
              <a:t>landing_success</a:t>
            </a:r>
            <a:r>
              <a:rPr lang="en-IN" sz="2400" dirty="0"/>
              <a:t> as binary classification target</a:t>
            </a:r>
          </a:p>
          <a:p>
            <a:pPr marL="285750" indent="-285750">
              <a:buFont typeface="Arial" panose="020B0604020202020204" pitchFamily="34" charset="0"/>
              <a:buChar char="•"/>
            </a:pPr>
            <a:r>
              <a:rPr lang="en-IN" sz="2400" dirty="0"/>
              <a:t>Filled missing </a:t>
            </a:r>
            <a:r>
              <a:rPr lang="en-IN" sz="2400" dirty="0" err="1"/>
              <a:t>payload_mass</a:t>
            </a:r>
            <a:r>
              <a:rPr lang="en-IN" sz="2400" dirty="0"/>
              <a:t> using mean imputation</a:t>
            </a:r>
          </a:p>
          <a:p>
            <a:pPr marL="285750" indent="-285750">
              <a:buFont typeface="Arial" panose="020B0604020202020204" pitchFamily="34" charset="0"/>
              <a:buChar char="•"/>
            </a:pPr>
            <a:r>
              <a:rPr lang="en-IN" sz="2400" dirty="0"/>
              <a:t>Engineered new features: Orbit Category, Booster Version, etc.</a:t>
            </a:r>
          </a:p>
          <a:p>
            <a:pPr marL="285750" indent="-285750">
              <a:buFont typeface="Arial" panose="020B0604020202020204" pitchFamily="34" charset="0"/>
              <a:buChar char="•"/>
            </a:pPr>
            <a:r>
              <a:rPr lang="en-IN" sz="2400" dirty="0"/>
              <a:t>Used .merge() for joining tables</a:t>
            </a:r>
          </a:p>
          <a:p>
            <a:pPr marL="285750" indent="-285750">
              <a:buFont typeface="Arial" panose="020B0604020202020204" pitchFamily="34" charset="0"/>
              <a:buChar char="•"/>
            </a:pPr>
            <a:r>
              <a:rPr lang="en-IN" sz="2400" dirty="0"/>
              <a:t>Removed null and duplicate rows</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r>
              <a:rPr lang="en-US" dirty="0"/>
              <a:t>-</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dirty="0"/>
              <a:t>- Launch Success Count Pie Chart (All Sites)</a:t>
            </a:r>
          </a:p>
          <a:p>
            <a:r>
              <a:rPr lang="en-US" dirty="0"/>
              <a:t>- Launch Site with Highest Success</a:t>
            </a:r>
          </a:p>
          <a:p>
            <a:r>
              <a:rPr lang="en-US" dirty="0"/>
              <a:t>- Payload vs Outcome Scatter with Slider</a:t>
            </a:r>
          </a:p>
          <a:p>
            <a:r>
              <a:rPr lang="en-US" dirty="0"/>
              <a:t>- Highlights success rates across payload ranges and boosters</a:t>
            </a:r>
          </a:p>
          <a:p>
            <a:endParaRPr lang="en-US" dirty="0"/>
          </a:p>
          <a:p>
            <a:r>
              <a:rPr lang="en-US" dirty="0"/>
              <a:t>GitHub: https://github.com/yourusername/spacex-plotly-dash</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C5FD2DF4-9728-E57C-859A-7B68D347813C}"/>
              </a:ext>
            </a:extLst>
          </p:cNvPr>
          <p:cNvPicPr>
            <a:picLocks noChangeAspect="1"/>
          </p:cNvPicPr>
          <p:nvPr/>
        </p:nvPicPr>
        <p:blipFill>
          <a:blip r:embed="rId3"/>
          <a:stretch>
            <a:fillRect/>
          </a:stretch>
        </p:blipFill>
        <p:spPr>
          <a:xfrm>
            <a:off x="734027" y="1469572"/>
            <a:ext cx="9498543" cy="685800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Screenshot 1: Global Launch Sites Map</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Add markers for all launchpads (e.g., CCAFS SLC 40, VAFB SLC 4E)</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Cluster markers with tooltips showing site name</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Helps visualize global footprint of launches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Screenshot 2: Color-coded Launch Outcomes</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Markers color-coded by success/failure</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Allows easy spotting of patterns by geography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Screenshot 3: Distance from Infrastructure</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Uses lines/circles showing proximity from launchpad to highways/rail/coastline</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Adds distance metrics using Haversine formula</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E92179AD-7802-F805-59EB-42DED00EB5CB}"/>
              </a:ext>
            </a:extLst>
          </p:cNvPr>
          <p:cNvSpPr txBox="1"/>
          <p:nvPr/>
        </p:nvSpPr>
        <p:spPr>
          <a:xfrm>
            <a:off x="566056" y="1784980"/>
            <a:ext cx="7990115" cy="3416320"/>
          </a:xfrm>
          <a:prstGeom prst="rect">
            <a:avLst/>
          </a:prstGeom>
          <a:noFill/>
        </p:spPr>
        <p:txBody>
          <a:bodyPr wrap="square">
            <a:spAutoFit/>
          </a:bodyPr>
          <a:lstStyle/>
          <a:p>
            <a:pPr marL="285750" indent="-285750">
              <a:buFont typeface="Arial" panose="020B0604020202020204" pitchFamily="34" charset="0"/>
              <a:buChar char="•"/>
            </a:pPr>
            <a:r>
              <a:rPr lang="en-IN" sz="2400" dirty="0"/>
              <a:t>Screenshot 1: Launch Success Pie Chart✅ All launch sites shown in one pie chart✅ Helps quickly identify most active and successful sites</a:t>
            </a:r>
          </a:p>
          <a:p>
            <a:pPr marL="285750" indent="-285750">
              <a:buFont typeface="Arial" panose="020B0604020202020204" pitchFamily="34" charset="0"/>
              <a:buChar char="•"/>
            </a:pPr>
            <a:r>
              <a:rPr lang="en-IN" sz="2400" dirty="0"/>
              <a:t>Screenshot 2: Pie Chart – Top Success Site✅ Highlight the site with highest success ratio (e.g., KSC LC 39A)✅ Adds % share of successful launches</a:t>
            </a:r>
          </a:p>
          <a:p>
            <a:pPr marL="285750" indent="-285750">
              <a:buFont typeface="Arial" panose="020B0604020202020204" pitchFamily="34" charset="0"/>
              <a:buChar char="•"/>
            </a:pPr>
            <a:r>
              <a:rPr lang="en-IN" sz="2400" dirty="0"/>
              <a:t>Screenshot 3: Payload vs Launch Outcome✅ Scatter plot with slider for payload mass✅ Demonstrates range with highest success (e.g., 2000–6000 kg)</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r>
              <a:rPr dirty="0"/>
              <a:t>            </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r>
              <a:rPr lang="en-US" dirty="0"/>
              <a:t> Predicted</a:t>
            </a:r>
          </a:p>
          <a:p>
            <a:r>
              <a:rPr lang="en-US" dirty="0"/>
              <a:t>            |  0  |  1</a:t>
            </a:r>
          </a:p>
          <a:p>
            <a:r>
              <a:rPr lang="en-US" dirty="0"/>
              <a:t>        ---+-----+----</a:t>
            </a:r>
          </a:p>
          <a:p>
            <a:r>
              <a:rPr lang="en-US" dirty="0"/>
              <a:t>Actual</a:t>
            </a:r>
          </a:p>
          <a:p>
            <a:r>
              <a:rPr lang="en-US" dirty="0"/>
              <a:t>          0 | 28  |  2</a:t>
            </a:r>
          </a:p>
          <a:p>
            <a:r>
              <a:rPr lang="en-US" dirty="0"/>
              <a:t>          1 |  3  | 31</a:t>
            </a:r>
          </a:p>
          <a:p>
            <a:endParaRPr lang="en-US" dirty="0"/>
          </a:p>
          <a:p>
            <a:r>
              <a:rPr lang="en-US" dirty="0"/>
              <a:t>Explanation: The SVM model shows strong accuracy with only 5 misclassifications.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8600" dirty="0">
                <a:solidFill>
                  <a:schemeClr val="tx1"/>
                </a:solidFill>
              </a:rPr>
              <a:t>-</a:t>
            </a:r>
            <a:r>
              <a:rPr sz="8600" dirty="0">
                <a:solidFill>
                  <a:schemeClr val="tx1"/>
                </a:solidFill>
              </a:rPr>
              <a:t>Launch success rates have improved yearly</a:t>
            </a:r>
          </a:p>
          <a:p>
            <a:r>
              <a:rPr sz="8600" dirty="0">
                <a:solidFill>
                  <a:schemeClr val="tx1"/>
                </a:solidFill>
              </a:rPr>
              <a:t>- Orbits and payload ranges impact success</a:t>
            </a:r>
          </a:p>
          <a:p>
            <a:r>
              <a:rPr sz="8600" dirty="0">
                <a:solidFill>
                  <a:schemeClr val="tx1"/>
                </a:solidFill>
              </a:rPr>
              <a:t>- Ground pad landings outperform drone ships</a:t>
            </a:r>
          </a:p>
          <a:p>
            <a:r>
              <a:rPr sz="8600" dirty="0">
                <a:solidFill>
                  <a:schemeClr val="tx1"/>
                </a:solidFill>
              </a:rPr>
              <a:t>- ML classification predicts outcomes with high accuracy</a:t>
            </a:r>
          </a:p>
          <a:p>
            <a:r>
              <a:rPr sz="8600" dirty="0">
                <a:solidFill>
                  <a:schemeClr val="tx1"/>
                </a:solidFill>
              </a:rPr>
              <a:t>- Folium maps and dashboards offer rich visual analytics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255198" cy="369332"/>
          </a:xfrm>
          <a:prstGeom prst="rect">
            <a:avLst/>
          </a:prstGeom>
          <a:solidFill>
            <a:srgbClr val="0948CB"/>
          </a:solidFill>
        </p:spPr>
        <p:txBody>
          <a:bodyPr wrap="none" rtlCol="0">
            <a:spAutoFit/>
          </a:bodyPr>
          <a:lstStyle/>
          <a:p>
            <a:r>
              <a:rPr dirty="0"/>
              <a:t>-</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A9EBA9A4-4382-0381-B702-62E014CD49F8}"/>
              </a:ext>
            </a:extLst>
          </p:cNvPr>
          <p:cNvPicPr>
            <a:picLocks noChangeAspect="1"/>
          </p:cNvPicPr>
          <p:nvPr/>
        </p:nvPicPr>
        <p:blipFill>
          <a:blip r:embed="rId3"/>
          <a:stretch>
            <a:fillRect/>
          </a:stretch>
        </p:blipFill>
        <p:spPr>
          <a:xfrm>
            <a:off x="622935" y="1494472"/>
            <a:ext cx="10243185" cy="487450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12811" y="2664117"/>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9218" name="Picture 2">
            <a:extLst>
              <a:ext uri="{FF2B5EF4-FFF2-40B4-BE49-F238E27FC236}">
                <a16:creationId xmlns:a16="http://schemas.microsoft.com/office/drawing/2014/main" id="{992B4909-5D96-AF51-EDDE-43052AEA8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11" y="1418273"/>
            <a:ext cx="8782050"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fontScale="25000" lnSpcReduction="20000"/>
          </a:bodyPr>
          <a:lstStyle/>
          <a:p>
            <a:r>
              <a:t>This project analyzes SpaceX Falcon 9 launch data to discover insights into mission success. Data was sourced from the SpaceX API and Wikipedia, then cleaned, merged, and transformed. Exploratory Data Analysis (EDA) using matplotlib, seaborn, SQL, and dashboards helped uncover trends. Interactive maps using Folium and visual dashboards using Plotly Dash were developed. Finally, classification models like SVM, KNN, and Decision Tree were built to predict landing success with over 90% accuracy.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0242" name="Picture 2">
            <a:extLst>
              <a:ext uri="{FF2B5EF4-FFF2-40B4-BE49-F238E27FC236}">
                <a16:creationId xmlns:a16="http://schemas.microsoft.com/office/drawing/2014/main" id="{DA92F95B-0E5C-B50E-6302-C20B302A4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622" y="1301858"/>
            <a:ext cx="805815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D148D62-B535-9AFD-CABB-199DFBB5E1CF}"/>
              </a:ext>
            </a:extLst>
          </p:cNvPr>
          <p:cNvPicPr>
            <a:picLocks noChangeAspect="1"/>
          </p:cNvPicPr>
          <p:nvPr/>
        </p:nvPicPr>
        <p:blipFill>
          <a:blip r:embed="rId3"/>
          <a:stretch>
            <a:fillRect/>
          </a:stretch>
        </p:blipFill>
        <p:spPr>
          <a:xfrm>
            <a:off x="639836" y="1370462"/>
            <a:ext cx="8124825" cy="52101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1266" name="Picture 2">
            <a:extLst>
              <a:ext uri="{FF2B5EF4-FFF2-40B4-BE49-F238E27FC236}">
                <a16:creationId xmlns:a16="http://schemas.microsoft.com/office/drawing/2014/main" id="{FC907332-B7D8-0F44-4AC8-7BD324F1D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28" y="1479233"/>
            <a:ext cx="8124825"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4F17E9D6-C7E0-D9EF-B39D-7DA7BDDC58C6}"/>
              </a:ext>
            </a:extLst>
          </p:cNvPr>
          <p:cNvPicPr>
            <a:picLocks noChangeAspect="1"/>
          </p:cNvPicPr>
          <p:nvPr/>
        </p:nvPicPr>
        <p:blipFill>
          <a:blip r:embed="rId3"/>
          <a:stretch>
            <a:fillRect/>
          </a:stretch>
        </p:blipFill>
        <p:spPr>
          <a:xfrm>
            <a:off x="497205" y="1479232"/>
            <a:ext cx="8058150" cy="52101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B78C61B-FCF6-7B62-E074-B9B15600CA53}"/>
              </a:ext>
            </a:extLst>
          </p:cNvPr>
          <p:cNvPicPr>
            <a:picLocks noChangeAspect="1"/>
          </p:cNvPicPr>
          <p:nvPr/>
        </p:nvPicPr>
        <p:blipFill>
          <a:blip r:embed="rId3"/>
          <a:stretch>
            <a:fillRect/>
          </a:stretch>
        </p:blipFill>
        <p:spPr>
          <a:xfrm>
            <a:off x="770010" y="1814286"/>
            <a:ext cx="6484230" cy="468689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8BDA590-16D3-AA37-389E-8D8A124D8B48}"/>
              </a:ext>
            </a:extLst>
          </p:cNvPr>
          <p:cNvPicPr>
            <a:picLocks noChangeAspect="1"/>
          </p:cNvPicPr>
          <p:nvPr/>
        </p:nvPicPr>
        <p:blipFill>
          <a:blip r:embed="rId3"/>
          <a:stretch>
            <a:fillRect/>
          </a:stretch>
        </p:blipFill>
        <p:spPr>
          <a:xfrm>
            <a:off x="770010" y="1675185"/>
            <a:ext cx="7944762" cy="450177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8B3812C-869E-06E9-D6A9-098C80767DB7}"/>
              </a:ext>
            </a:extLst>
          </p:cNvPr>
          <p:cNvPicPr>
            <a:picLocks noChangeAspect="1"/>
          </p:cNvPicPr>
          <p:nvPr/>
        </p:nvPicPr>
        <p:blipFill>
          <a:blip r:embed="rId3"/>
          <a:stretch>
            <a:fillRect/>
          </a:stretch>
        </p:blipFill>
        <p:spPr>
          <a:xfrm>
            <a:off x="612727" y="1594291"/>
            <a:ext cx="8259328" cy="472505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CF30F8F-6D35-2238-2B8B-7E54F14B1354}"/>
              </a:ext>
            </a:extLst>
          </p:cNvPr>
          <p:cNvPicPr>
            <a:picLocks noChangeAspect="1"/>
          </p:cNvPicPr>
          <p:nvPr/>
        </p:nvPicPr>
        <p:blipFill>
          <a:blip r:embed="rId3"/>
          <a:stretch>
            <a:fillRect/>
          </a:stretch>
        </p:blipFill>
        <p:spPr>
          <a:xfrm>
            <a:off x="770010" y="1705746"/>
            <a:ext cx="10227062" cy="417689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8959846-A535-A13B-9001-798DEC9F2FDC}"/>
              </a:ext>
            </a:extLst>
          </p:cNvPr>
          <p:cNvPicPr>
            <a:picLocks noChangeAspect="1"/>
          </p:cNvPicPr>
          <p:nvPr/>
        </p:nvPicPr>
        <p:blipFill>
          <a:blip r:embed="rId3"/>
          <a:stretch>
            <a:fillRect/>
          </a:stretch>
        </p:blipFill>
        <p:spPr>
          <a:xfrm>
            <a:off x="468984" y="1508554"/>
            <a:ext cx="9025535" cy="481079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52EE409-1D80-3C76-ADF0-C1EFA430F21C}"/>
              </a:ext>
            </a:extLst>
          </p:cNvPr>
          <p:cNvPicPr>
            <a:picLocks noChangeAspect="1"/>
          </p:cNvPicPr>
          <p:nvPr/>
        </p:nvPicPr>
        <p:blipFill>
          <a:blip r:embed="rId3"/>
          <a:stretch>
            <a:fillRect/>
          </a:stretch>
        </p:blipFill>
        <p:spPr>
          <a:xfrm>
            <a:off x="770009" y="1605938"/>
            <a:ext cx="9745589" cy="463932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endParaRPr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611086"/>
            <a:ext cx="9719983" cy="517071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tx1"/>
                </a:solidFill>
              </a:rPr>
              <a:t>This project explores the SpaceX Falcon 9 launch data through data collection, cleaning, and exploratory analysis. The goal is to identify trends, build visual dashboards, and predict launch success using machine learning classifiers like SVM, Decision Trees, and KNN. Results were visualized using Folium maps and </a:t>
            </a:r>
            <a:r>
              <a:rPr lang="en-US" sz="2400" dirty="0" err="1">
                <a:solidFill>
                  <a:schemeClr val="tx1"/>
                </a:solidFill>
              </a:rPr>
              <a:t>Plotly</a:t>
            </a:r>
            <a:r>
              <a:rPr lang="en-US" sz="2400" dirty="0">
                <a:solidFill>
                  <a:schemeClr val="tx1"/>
                </a:solidFill>
              </a:rPr>
              <a:t> Dash, while SQL was used for analytical queries. The final classification model achieved over 90% test accuracy.</a:t>
            </a:r>
            <a:endParaRPr lang="en-US" sz="24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6685496-D746-1524-4B14-51C7C67219DE}"/>
              </a:ext>
            </a:extLst>
          </p:cNvPr>
          <p:cNvPicPr>
            <a:picLocks noChangeAspect="1"/>
          </p:cNvPicPr>
          <p:nvPr/>
        </p:nvPicPr>
        <p:blipFill>
          <a:blip r:embed="rId3"/>
          <a:stretch>
            <a:fillRect/>
          </a:stretch>
        </p:blipFill>
        <p:spPr>
          <a:xfrm>
            <a:off x="569569" y="1469424"/>
            <a:ext cx="9516803" cy="430590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2F4010E-84CA-2074-001F-5DB23B3CE8E4}"/>
              </a:ext>
            </a:extLst>
          </p:cNvPr>
          <p:cNvPicPr>
            <a:picLocks noChangeAspect="1"/>
          </p:cNvPicPr>
          <p:nvPr/>
        </p:nvPicPr>
        <p:blipFill>
          <a:blip r:embed="rId3"/>
          <a:stretch>
            <a:fillRect/>
          </a:stretch>
        </p:blipFill>
        <p:spPr>
          <a:xfrm>
            <a:off x="645972" y="1627554"/>
            <a:ext cx="9869628" cy="3858163"/>
          </a:xfrm>
          <a:prstGeom prst="rect">
            <a:avLst/>
          </a:prstGeom>
        </p:spPr>
      </p:pic>
      <p:pic>
        <p:nvPicPr>
          <p:cNvPr id="8" name="Picture 7">
            <a:extLst>
              <a:ext uri="{FF2B5EF4-FFF2-40B4-BE49-F238E27FC236}">
                <a16:creationId xmlns:a16="http://schemas.microsoft.com/office/drawing/2014/main" id="{915B2FD5-D362-A2C2-7543-1E7F8B41EEA9}"/>
              </a:ext>
            </a:extLst>
          </p:cNvPr>
          <p:cNvPicPr>
            <a:picLocks noChangeAspect="1"/>
          </p:cNvPicPr>
          <p:nvPr/>
        </p:nvPicPr>
        <p:blipFill>
          <a:blip r:embed="rId4"/>
          <a:stretch>
            <a:fillRect/>
          </a:stretch>
        </p:blipFill>
        <p:spPr>
          <a:xfrm>
            <a:off x="770011" y="5672067"/>
            <a:ext cx="3096057" cy="100979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87AB3E4-A820-3E48-F6D1-C907F70FFD9F}"/>
              </a:ext>
            </a:extLst>
          </p:cNvPr>
          <p:cNvPicPr>
            <a:picLocks noChangeAspect="1"/>
          </p:cNvPicPr>
          <p:nvPr/>
        </p:nvPicPr>
        <p:blipFill>
          <a:blip r:embed="rId3"/>
          <a:stretch>
            <a:fillRect/>
          </a:stretch>
        </p:blipFill>
        <p:spPr>
          <a:xfrm>
            <a:off x="734028" y="1529211"/>
            <a:ext cx="8730012" cy="3713349"/>
          </a:xfrm>
          <a:prstGeom prst="rect">
            <a:avLst/>
          </a:prstGeom>
        </p:spPr>
      </p:pic>
      <p:pic>
        <p:nvPicPr>
          <p:cNvPr id="8" name="Picture 7">
            <a:extLst>
              <a:ext uri="{FF2B5EF4-FFF2-40B4-BE49-F238E27FC236}">
                <a16:creationId xmlns:a16="http://schemas.microsoft.com/office/drawing/2014/main" id="{9E953B7D-B75A-4CFC-DE45-86B6DA78EBB5}"/>
              </a:ext>
            </a:extLst>
          </p:cNvPr>
          <p:cNvPicPr>
            <a:picLocks noChangeAspect="1"/>
          </p:cNvPicPr>
          <p:nvPr/>
        </p:nvPicPr>
        <p:blipFill>
          <a:blip r:embed="rId4"/>
          <a:stretch>
            <a:fillRect/>
          </a:stretch>
        </p:blipFill>
        <p:spPr>
          <a:xfrm>
            <a:off x="750859" y="5640349"/>
            <a:ext cx="3991532" cy="69542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8C7D623-E6E7-7D18-BA9F-256FB9A8FA33}"/>
              </a:ext>
            </a:extLst>
          </p:cNvPr>
          <p:cNvPicPr>
            <a:picLocks noChangeAspect="1"/>
          </p:cNvPicPr>
          <p:nvPr/>
        </p:nvPicPr>
        <p:blipFill>
          <a:blip r:embed="rId3"/>
          <a:stretch>
            <a:fillRect/>
          </a:stretch>
        </p:blipFill>
        <p:spPr>
          <a:xfrm>
            <a:off x="529995" y="1424422"/>
            <a:ext cx="9985604" cy="3482858"/>
          </a:xfrm>
          <a:prstGeom prst="rect">
            <a:avLst/>
          </a:prstGeom>
        </p:spPr>
      </p:pic>
      <p:pic>
        <p:nvPicPr>
          <p:cNvPr id="8" name="Picture 7">
            <a:extLst>
              <a:ext uri="{FF2B5EF4-FFF2-40B4-BE49-F238E27FC236}">
                <a16:creationId xmlns:a16="http://schemas.microsoft.com/office/drawing/2014/main" id="{980A7DBB-1D2A-3384-A08D-793C5907E6CE}"/>
              </a:ext>
            </a:extLst>
          </p:cNvPr>
          <p:cNvPicPr>
            <a:picLocks noChangeAspect="1"/>
          </p:cNvPicPr>
          <p:nvPr/>
        </p:nvPicPr>
        <p:blipFill>
          <a:blip r:embed="rId4"/>
          <a:stretch>
            <a:fillRect/>
          </a:stretch>
        </p:blipFill>
        <p:spPr>
          <a:xfrm>
            <a:off x="529995" y="5053953"/>
            <a:ext cx="3553321" cy="152421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A5A894E8-CC1E-69CB-2718-2B56C4E4E52E}"/>
              </a:ext>
            </a:extLst>
          </p:cNvPr>
          <p:cNvPicPr>
            <a:picLocks noChangeAspect="1"/>
          </p:cNvPicPr>
          <p:nvPr/>
        </p:nvPicPr>
        <p:blipFill>
          <a:blip r:embed="rId3"/>
          <a:stretch>
            <a:fillRect/>
          </a:stretch>
        </p:blipFill>
        <p:spPr>
          <a:xfrm>
            <a:off x="734028" y="1588118"/>
            <a:ext cx="10515599" cy="483909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3937C3E6-5914-9E48-8E60-616B1547C72E}"/>
              </a:ext>
            </a:extLst>
          </p:cNvPr>
          <p:cNvPicPr>
            <a:picLocks noChangeAspect="1"/>
          </p:cNvPicPr>
          <p:nvPr/>
        </p:nvPicPr>
        <p:blipFill>
          <a:blip r:embed="rId3"/>
          <a:stretch>
            <a:fillRect/>
          </a:stretch>
        </p:blipFill>
        <p:spPr>
          <a:xfrm>
            <a:off x="588135" y="1448237"/>
            <a:ext cx="9745589" cy="510611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DA384221-79B5-27A3-FC34-F65F8D94182E}"/>
              </a:ext>
            </a:extLst>
          </p:cNvPr>
          <p:cNvPicPr>
            <a:picLocks noChangeAspect="1"/>
          </p:cNvPicPr>
          <p:nvPr/>
        </p:nvPicPr>
        <p:blipFill>
          <a:blip r:embed="rId3"/>
          <a:stretch>
            <a:fillRect/>
          </a:stretch>
        </p:blipFill>
        <p:spPr>
          <a:xfrm>
            <a:off x="613597" y="1391262"/>
            <a:ext cx="8911403" cy="529574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0907C5A-DDEE-2093-8D82-BD9E4CF3BB5D}"/>
              </a:ext>
            </a:extLst>
          </p:cNvPr>
          <p:cNvPicPr>
            <a:picLocks noChangeAspect="1"/>
          </p:cNvPicPr>
          <p:nvPr/>
        </p:nvPicPr>
        <p:blipFill>
          <a:blip r:embed="rId3"/>
          <a:stretch>
            <a:fillRect/>
          </a:stretch>
        </p:blipFill>
        <p:spPr>
          <a:xfrm>
            <a:off x="770011" y="2057400"/>
            <a:ext cx="5754944" cy="468481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84377" y="1658212"/>
            <a:ext cx="10673805" cy="1898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dirty="0">
                <a:solidFill>
                  <a:schemeClr val="tx1"/>
                </a:solidFill>
              </a:rPr>
              <a:t>SpaceX, a pioneer in commercial space travel, performs frequent Falcon 9 launches. Understanding the key factors that influence launch success can improve mission reliability and inform decisions. This project combines data science techniques to analyze and model the success of Falcon 9 launches from multiple angles.</a:t>
            </a:r>
            <a:endParaRPr lang="en-US"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1">
            <a:extLst>
              <a:ext uri="{FF2B5EF4-FFF2-40B4-BE49-F238E27FC236}">
                <a16:creationId xmlns:a16="http://schemas.microsoft.com/office/drawing/2014/main" id="{2EE96992-77A5-0E1B-A238-9291AC262B0C}"/>
              </a:ext>
            </a:extLst>
          </p:cNvPr>
          <p:cNvSpPr>
            <a:spLocks noGrp="1" noChangeArrowheads="1"/>
          </p:cNvSpPr>
          <p:nvPr>
            <p:ph sz="half" idx="4294967295"/>
          </p:nvPr>
        </p:nvSpPr>
        <p:spPr bwMode="auto">
          <a:xfrm>
            <a:off x="628424" y="1630191"/>
            <a:ext cx="942997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Falcon 9 launch data shows consistent improvement in success rate over years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Specific orbits and payload sizes show higher success correlation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Drone ship landings have higher failure rates vs ground pads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Predictive models help forecast landing outcomes with high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Dashboards and maps allow real-time visual analysis</a:t>
            </a: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Content Placeholder 1">
            <a:extLst>
              <a:ext uri="{FF2B5EF4-FFF2-40B4-BE49-F238E27FC236}">
                <a16:creationId xmlns:a16="http://schemas.microsoft.com/office/drawing/2014/main" id="{34527751-732D-DD49-F863-EC7876671E6F}"/>
              </a:ext>
            </a:extLst>
          </p:cNvPr>
          <p:cNvSpPr>
            <a:spLocks noGrp="1" noChangeArrowheads="1"/>
          </p:cNvSpPr>
          <p:nvPr>
            <p:ph sz="half" idx="4294967295"/>
          </p:nvPr>
        </p:nvSpPr>
        <p:spPr bwMode="auto">
          <a:xfrm>
            <a:off x="933223" y="1729601"/>
            <a:ext cx="715240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Python code snippets: API, web scraping, wrangling, ML modeling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SQL queries used in PostgreSQL</a:t>
            </a:r>
          </a:p>
          <a:p>
            <a:pPr marL="0" lvl="0" indent="0" eaLnBrk="0" fontAlgn="base" hangingPunct="0">
              <a:lnSpc>
                <a:spcPct val="100000"/>
              </a:lnSpc>
              <a:spcBef>
                <a:spcPct val="0"/>
              </a:spcBef>
              <a:spcAft>
                <a:spcPct val="0"/>
              </a:spcAft>
              <a:buFontTx/>
              <a:buChar char="•"/>
            </a:pPr>
            <a:r>
              <a:rPr lang="en-US" altLang="en-US" sz="1800" dirty="0">
                <a:latin typeface="Arial" panose="020B0604020202020204" pitchFamily="34" charset="0"/>
              </a:rPr>
              <a:t>Built custom SQL dashboard with toggle filters</a:t>
            </a:r>
          </a:p>
          <a:p>
            <a:pPr marL="0" lvl="0" indent="0" eaLnBrk="0" fontAlgn="base" hangingPunct="0">
              <a:lnSpc>
                <a:spcPct val="100000"/>
              </a:lnSpc>
              <a:spcBef>
                <a:spcPct val="0"/>
              </a:spcBef>
              <a:spcAft>
                <a:spcPct val="0"/>
              </a:spcAft>
              <a:buFontTx/>
              <a:buChar char="•"/>
            </a:pPr>
            <a:r>
              <a:rPr lang="en-US" altLang="en-US" sz="1800" dirty="0">
                <a:latin typeface="Arial" panose="020B0604020202020204" pitchFamily="34" charset="0"/>
              </a:rPr>
              <a:t>Used </a:t>
            </a:r>
            <a:r>
              <a:rPr lang="en-US" altLang="en-US" sz="1000" dirty="0">
                <a:latin typeface="Arial Unicode MS"/>
              </a:rPr>
              <a:t>distance calculation</a:t>
            </a:r>
            <a:r>
              <a:rPr lang="en-US" altLang="en-US" sz="800" dirty="0"/>
              <a:t> logic for Folium markers</a:t>
            </a:r>
            <a:endParaRPr lang="en-US" altLang="en-US" sz="1800" dirty="0">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1800" dirty="0">
                <a:latin typeface="Arial" panose="020B0604020202020204" pitchFamily="34" charset="0"/>
              </a:rPr>
              <a:t>Created a launch success trend animation</a:t>
            </a:r>
          </a:p>
          <a:p>
            <a:pPr marL="0" lvl="0" indent="0" eaLnBrk="0" fontAlgn="base" hangingPunct="0">
              <a:lnSpc>
                <a:spcPct val="100000"/>
              </a:lnSpc>
              <a:spcBef>
                <a:spcPct val="0"/>
              </a:spcBef>
              <a:spcAft>
                <a:spcPct val="0"/>
              </a:spcAft>
              <a:buFontTx/>
              <a:buChar char="•"/>
            </a:pPr>
            <a:r>
              <a:rPr lang="en-US" altLang="en-US" sz="1800" dirty="0">
                <a:latin typeface="Arial" panose="020B0604020202020204" pitchFamily="34" charset="0"/>
              </a:rPr>
              <a:t>Designed interactive feature comparison tool using Dash</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0008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r>
              <a:t>- Removed Falcon 1 entries</a:t>
            </a:r>
          </a:p>
          <a:p>
            <a:r>
              <a:t>- Created landing_success binary label</a:t>
            </a:r>
          </a:p>
          <a:p>
            <a:r>
              <a:t>- Imputed missing payload_mass using mean</a:t>
            </a:r>
          </a:p>
          <a:p>
            <a:r>
              <a:t>- Engineered Orbit Category, Booster Version, etc.</a:t>
            </a:r>
          </a:p>
          <a:p>
            <a:r>
              <a:t>- Merged dataframes using .merge()</a:t>
            </a:r>
          </a:p>
          <a:p>
            <a:r>
              <a:t>- Removed nulls and duplicates</a:t>
            </a:r>
          </a:p>
          <a:p>
            <a:endParaRPr/>
          </a:p>
          <a:p>
            <a:r>
              <a:t>GitHub Notebook: https://github.com/yourusername/spacex-data-wrangling</a:t>
            </a:r>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endParaRPr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5" name="TextBox 4">
            <a:extLst>
              <a:ext uri="{FF2B5EF4-FFF2-40B4-BE49-F238E27FC236}">
                <a16:creationId xmlns:a16="http://schemas.microsoft.com/office/drawing/2014/main" id="{88A00D65-5192-3EF9-1CC7-C1FF71482D0C}"/>
              </a:ext>
            </a:extLst>
          </p:cNvPr>
          <p:cNvSpPr txBox="1"/>
          <p:nvPr/>
        </p:nvSpPr>
        <p:spPr>
          <a:xfrm>
            <a:off x="903514" y="1722095"/>
            <a:ext cx="6096000" cy="2308324"/>
          </a:xfrm>
          <a:prstGeom prst="rect">
            <a:avLst/>
          </a:prstGeom>
          <a:noFill/>
        </p:spPr>
        <p:txBody>
          <a:bodyPr wrap="square">
            <a:spAutoFit/>
          </a:bodyPr>
          <a:lstStyle/>
          <a:p>
            <a:pPr marL="285750" indent="-285750">
              <a:buFont typeface="Arial" panose="020B0604020202020204" pitchFamily="34" charset="0"/>
              <a:buChar char="•"/>
            </a:pPr>
            <a:r>
              <a:rPr lang="en-IN" dirty="0"/>
              <a:t>Collected using the SpaceX REST API v4</a:t>
            </a:r>
          </a:p>
          <a:p>
            <a:pPr marL="285750" indent="-285750">
              <a:buFont typeface="Arial" panose="020B0604020202020204" pitchFamily="34" charset="0"/>
              <a:buChar char="•"/>
            </a:pPr>
            <a:r>
              <a:rPr lang="en-IN" dirty="0"/>
              <a:t>Fetched datasets: Launches, Rockets, Payloads, Launchpads</a:t>
            </a:r>
          </a:p>
          <a:p>
            <a:pPr marL="285750" indent="-285750">
              <a:buFont typeface="Arial" panose="020B0604020202020204" pitchFamily="34" charset="0"/>
              <a:buChar char="•"/>
            </a:pPr>
            <a:r>
              <a:rPr lang="en-IN" dirty="0"/>
              <a:t>Used requests and </a:t>
            </a:r>
            <a:r>
              <a:rPr lang="en-IN" dirty="0" err="1"/>
              <a:t>json_normalize</a:t>
            </a:r>
            <a:r>
              <a:rPr lang="en-IN" dirty="0"/>
              <a:t>() for JSON flattening</a:t>
            </a:r>
          </a:p>
          <a:p>
            <a:pPr marL="285750" indent="-285750">
              <a:buFont typeface="Arial" panose="020B0604020202020204" pitchFamily="34" charset="0"/>
              <a:buChar char="•"/>
            </a:pPr>
            <a:r>
              <a:rPr lang="en-IN" dirty="0"/>
              <a:t>Scraped Falcon 9 launch tables from Wikipedia using </a:t>
            </a:r>
            <a:r>
              <a:rPr lang="en-IN" dirty="0" err="1"/>
              <a:t>BeautifulSoup</a:t>
            </a:r>
            <a:endParaRPr lang="en-IN" dirty="0"/>
          </a:p>
          <a:p>
            <a:pPr marL="285750" indent="-285750">
              <a:buFont typeface="Arial" panose="020B0604020202020204" pitchFamily="34" charset="0"/>
              <a:buChar char="•"/>
            </a:pPr>
            <a:r>
              <a:rPr lang="en-IN" dirty="0"/>
              <a:t>Merged datasets and filtered to include Falcon 9 only</a:t>
            </a:r>
          </a:p>
          <a:p>
            <a:pPr marL="285750" indent="-285750">
              <a:buFont typeface="Arial" panose="020B0604020202020204" pitchFamily="34" charset="0"/>
              <a:buChar char="•"/>
            </a:pPr>
            <a:r>
              <a:rPr lang="en-IN" dirty="0"/>
              <a:t>Created features: </a:t>
            </a:r>
            <a:r>
              <a:rPr lang="en-IN" dirty="0" err="1"/>
              <a:t>landing_success</a:t>
            </a:r>
            <a:r>
              <a:rPr lang="en-IN" dirty="0"/>
              <a:t>, </a:t>
            </a:r>
            <a:r>
              <a:rPr lang="en-IN" dirty="0" err="1"/>
              <a:t>payload_mass</a:t>
            </a:r>
            <a:r>
              <a:rPr lang="en-IN" dirty="0"/>
              <a:t>, </a:t>
            </a:r>
            <a:r>
              <a:rPr lang="en-IN" dirty="0" err="1"/>
              <a:t>launch_site</a:t>
            </a:r>
            <a:endParaRPr lang="en-IN" dirty="0"/>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endParaRPr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1">
            <a:extLst>
              <a:ext uri="{FF2B5EF4-FFF2-40B4-BE49-F238E27FC236}">
                <a16:creationId xmlns:a16="http://schemas.microsoft.com/office/drawing/2014/main" id="{393502DF-D8F9-64CC-A86A-309CC98CA4E3}"/>
              </a:ext>
            </a:extLst>
          </p:cNvPr>
          <p:cNvSpPr>
            <a:spLocks noGrp="1" noChangeArrowheads="1"/>
          </p:cNvSpPr>
          <p:nvPr>
            <p:ph idx="4294967295"/>
          </p:nvPr>
        </p:nvSpPr>
        <p:spPr bwMode="auto">
          <a:xfrm>
            <a:off x="769938" y="381662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92986087-791A-A6F0-B9FB-DC1FE6BC7742}"/>
              </a:ext>
            </a:extLst>
          </p:cNvPr>
          <p:cNvSpPr txBox="1"/>
          <p:nvPr/>
        </p:nvSpPr>
        <p:spPr>
          <a:xfrm>
            <a:off x="685800" y="1631994"/>
            <a:ext cx="6096000" cy="2031325"/>
          </a:xfrm>
          <a:prstGeom prst="rect">
            <a:avLst/>
          </a:prstGeom>
          <a:noFill/>
        </p:spPr>
        <p:txBody>
          <a:bodyPr wrap="square">
            <a:spAutoFit/>
          </a:bodyPr>
          <a:lstStyle/>
          <a:p>
            <a:pPr marL="285750" indent="-285750">
              <a:buFont typeface="Arial" panose="020B0604020202020204" pitchFamily="34" charset="0"/>
              <a:buChar char="•"/>
            </a:pPr>
            <a:r>
              <a:rPr lang="en-IN" dirty="0"/>
              <a:t>Dropped Falcon 1 launches</a:t>
            </a:r>
          </a:p>
          <a:p>
            <a:pPr marL="285750" indent="-285750">
              <a:buFont typeface="Arial" panose="020B0604020202020204" pitchFamily="34" charset="0"/>
              <a:buChar char="•"/>
            </a:pPr>
            <a:r>
              <a:rPr lang="en-IN" dirty="0"/>
              <a:t>Created </a:t>
            </a:r>
            <a:r>
              <a:rPr lang="en-IN" dirty="0" err="1"/>
              <a:t>landing_success</a:t>
            </a:r>
            <a:r>
              <a:rPr lang="en-IN" dirty="0"/>
              <a:t> as binary classification target</a:t>
            </a:r>
          </a:p>
          <a:p>
            <a:pPr marL="285750" indent="-285750">
              <a:buFont typeface="Arial" panose="020B0604020202020204" pitchFamily="34" charset="0"/>
              <a:buChar char="•"/>
            </a:pPr>
            <a:r>
              <a:rPr lang="en-IN" dirty="0"/>
              <a:t>Filled missing </a:t>
            </a:r>
            <a:r>
              <a:rPr lang="en-IN" dirty="0" err="1"/>
              <a:t>payload_mass</a:t>
            </a:r>
            <a:r>
              <a:rPr lang="en-IN" dirty="0"/>
              <a:t> using mean imputation</a:t>
            </a:r>
          </a:p>
          <a:p>
            <a:pPr marL="285750" indent="-285750">
              <a:buFont typeface="Arial" panose="020B0604020202020204" pitchFamily="34" charset="0"/>
              <a:buChar char="•"/>
            </a:pPr>
            <a:r>
              <a:rPr lang="en-IN" dirty="0"/>
              <a:t>Engineered new features: Orbit Category, Booster Version, etc.</a:t>
            </a:r>
          </a:p>
          <a:p>
            <a:pPr marL="285750" indent="-285750">
              <a:buFont typeface="Arial" panose="020B0604020202020204" pitchFamily="34" charset="0"/>
              <a:buChar char="•"/>
            </a:pPr>
            <a:r>
              <a:rPr lang="en-IN" dirty="0"/>
              <a:t>Used .merge() for joining tables</a:t>
            </a:r>
          </a:p>
          <a:p>
            <a:pPr marL="285750" indent="-285750">
              <a:buFont typeface="Arial" panose="020B0604020202020204" pitchFamily="34" charset="0"/>
              <a:buChar char="•"/>
            </a:pPr>
            <a:r>
              <a:rPr lang="en-IN" dirty="0"/>
              <a:t>Removed null and duplicate rows</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marL="0" lvl="0" indent="0" eaLnBrk="0" fontAlgn="base" hangingPunct="0">
              <a:lnSpc>
                <a:spcPct val="100000"/>
              </a:lnSpc>
              <a:spcBef>
                <a:spcPct val="0"/>
              </a:spcBef>
              <a:spcAft>
                <a:spcPct val="0"/>
              </a:spcAft>
              <a:buFontTx/>
              <a:buChar char="•"/>
            </a:pPr>
            <a:r>
              <a:rPr lang="en-US" altLang="en-US" sz="2400" dirty="0">
                <a:latin typeface="Arial" panose="020B0604020202020204" pitchFamily="34" charset="0"/>
              </a:rPr>
              <a:t>Used </a:t>
            </a:r>
            <a:r>
              <a:rPr lang="en-US" altLang="en-US" sz="2400" b="1" dirty="0">
                <a:latin typeface="Arial" panose="020B0604020202020204" pitchFamily="34" charset="0"/>
              </a:rPr>
              <a:t>SpaceX REST API</a:t>
            </a:r>
            <a:r>
              <a:rPr lang="en-US" altLang="en-US" sz="2400" dirty="0">
                <a:latin typeface="Arial" panose="020B0604020202020204" pitchFamily="34" charset="0"/>
              </a:rPr>
              <a:t> (</a:t>
            </a:r>
            <a:r>
              <a:rPr lang="en-US" altLang="en-US" sz="1100" dirty="0">
                <a:latin typeface="Arial Unicode MS"/>
              </a:rPr>
              <a:t>https://api.spacexdata.com/v4</a:t>
            </a:r>
            <a:r>
              <a:rPr lang="en-US" altLang="en-US" sz="1000" dirty="0"/>
              <a:t>)</a:t>
            </a:r>
            <a:endParaRPr lang="en-US" altLang="en-US" sz="2400" dirty="0">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2400" dirty="0">
                <a:latin typeface="Arial" panose="020B0604020202020204" pitchFamily="34" charset="0"/>
              </a:rPr>
              <a:t>Fetched data: </a:t>
            </a:r>
            <a:r>
              <a:rPr lang="en-US" altLang="en-US" sz="2400" b="1" dirty="0">
                <a:latin typeface="Arial" panose="020B0604020202020204" pitchFamily="34" charset="0"/>
              </a:rPr>
              <a:t>Launches</a:t>
            </a:r>
            <a:r>
              <a:rPr lang="en-US" altLang="en-US" sz="2400" dirty="0">
                <a:latin typeface="Arial" panose="020B0604020202020204" pitchFamily="34" charset="0"/>
              </a:rPr>
              <a:t>, </a:t>
            </a:r>
            <a:r>
              <a:rPr lang="en-US" altLang="en-US" sz="2400" b="1" dirty="0">
                <a:latin typeface="Arial" panose="020B0604020202020204" pitchFamily="34" charset="0"/>
              </a:rPr>
              <a:t>Rockets</a:t>
            </a:r>
            <a:r>
              <a:rPr lang="en-US" altLang="en-US" sz="2400" dirty="0">
                <a:latin typeface="Arial" panose="020B0604020202020204" pitchFamily="34" charset="0"/>
              </a:rPr>
              <a:t>, </a:t>
            </a:r>
            <a:r>
              <a:rPr lang="en-US" altLang="en-US" sz="2400" b="1" dirty="0">
                <a:latin typeface="Arial" panose="020B0604020202020204" pitchFamily="34" charset="0"/>
              </a:rPr>
              <a:t>Payloads</a:t>
            </a:r>
            <a:r>
              <a:rPr lang="en-US" altLang="en-US" sz="2400" dirty="0">
                <a:latin typeface="Arial" panose="020B0604020202020204" pitchFamily="34" charset="0"/>
              </a:rPr>
              <a:t>, </a:t>
            </a:r>
            <a:r>
              <a:rPr lang="en-US" altLang="en-US" sz="2400" b="1" dirty="0">
                <a:latin typeface="Arial" panose="020B0604020202020204" pitchFamily="34" charset="0"/>
              </a:rPr>
              <a:t>Launchpads</a:t>
            </a:r>
            <a:endParaRPr lang="en-US" altLang="en-US" sz="2400" dirty="0">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2400" dirty="0">
                <a:latin typeface="Arial" panose="020B0604020202020204" pitchFamily="34" charset="0"/>
              </a:rPr>
              <a:t>Used </a:t>
            </a:r>
            <a:r>
              <a:rPr lang="en-US" altLang="en-US" sz="1100" dirty="0">
                <a:latin typeface="Arial Unicode MS"/>
              </a:rPr>
              <a:t>requests</a:t>
            </a:r>
            <a:r>
              <a:rPr lang="en-US" altLang="en-US" sz="1000" dirty="0"/>
              <a:t> and </a:t>
            </a:r>
            <a:r>
              <a:rPr lang="en-US" altLang="en-US" sz="1100" dirty="0" err="1">
                <a:latin typeface="Arial Unicode MS"/>
              </a:rPr>
              <a:t>json_normalize</a:t>
            </a:r>
            <a:r>
              <a:rPr lang="en-US" altLang="en-US" sz="1100" dirty="0">
                <a:latin typeface="Arial Unicode MS"/>
              </a:rPr>
              <a:t>()</a:t>
            </a:r>
            <a:r>
              <a:rPr lang="en-US" altLang="en-US" sz="1000" dirty="0"/>
              <a:t> to flatten nested structures</a:t>
            </a:r>
            <a:endParaRPr lang="en-US" altLang="en-US" sz="2400" dirty="0">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2400" dirty="0">
                <a:latin typeface="Arial" panose="020B0604020202020204" pitchFamily="34" charset="0"/>
              </a:rPr>
              <a:t>Scraped </a:t>
            </a:r>
            <a:r>
              <a:rPr lang="en-US" altLang="en-US" sz="2400" b="1" dirty="0">
                <a:latin typeface="Arial" panose="020B0604020202020204" pitchFamily="34" charset="0"/>
              </a:rPr>
              <a:t>Wikipedia Falcon 9 table</a:t>
            </a:r>
            <a:r>
              <a:rPr lang="en-US" altLang="en-US" sz="2400" dirty="0">
                <a:latin typeface="Arial" panose="020B0604020202020204" pitchFamily="34" charset="0"/>
              </a:rPr>
              <a:t> using </a:t>
            </a:r>
            <a:r>
              <a:rPr lang="en-US" altLang="en-US" sz="1100" dirty="0">
                <a:latin typeface="Arial Unicode MS"/>
              </a:rPr>
              <a:t>requests + </a:t>
            </a:r>
            <a:r>
              <a:rPr lang="en-US" altLang="en-US" sz="1100" dirty="0" err="1">
                <a:latin typeface="Arial Unicode MS"/>
              </a:rPr>
              <a:t>BeautifulSoup</a:t>
            </a:r>
            <a:endParaRPr lang="en-US" altLang="en-US" sz="1000" dirty="0"/>
          </a:p>
          <a:p>
            <a:pPr marL="0" lvl="0" indent="0" eaLnBrk="0" fontAlgn="base" hangingPunct="0">
              <a:lnSpc>
                <a:spcPct val="100000"/>
              </a:lnSpc>
              <a:spcBef>
                <a:spcPct val="0"/>
              </a:spcBef>
              <a:spcAft>
                <a:spcPct val="0"/>
              </a:spcAft>
              <a:buFontTx/>
              <a:buChar char="•"/>
            </a:pPr>
            <a:r>
              <a:rPr lang="en-US" altLang="en-US" sz="2400" dirty="0">
                <a:latin typeface="Arial" panose="020B0604020202020204" pitchFamily="34" charset="0"/>
              </a:rPr>
              <a:t>Combined both sources into a unified </a:t>
            </a:r>
            <a:r>
              <a:rPr lang="en-US" altLang="en-US" sz="2400" dirty="0" err="1">
                <a:latin typeface="Arial" panose="020B0604020202020204" pitchFamily="34" charset="0"/>
              </a:rPr>
              <a:t>dataframe</a:t>
            </a:r>
            <a:endParaRPr lang="en-US" altLang="en-US" sz="2400" dirty="0">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2400" dirty="0">
                <a:latin typeface="Arial" panose="020B0604020202020204" pitchFamily="34" charset="0"/>
              </a:rPr>
              <a:t>Removed Falcon 1 data to filter only </a:t>
            </a:r>
            <a:r>
              <a:rPr lang="en-US" altLang="en-US" sz="2400" b="1" dirty="0">
                <a:latin typeface="Arial" panose="020B0604020202020204" pitchFamily="34" charset="0"/>
              </a:rPr>
              <a:t>Falcon 9</a:t>
            </a:r>
            <a:r>
              <a:rPr lang="en-US" altLang="en-US" sz="2400" dirty="0">
                <a:latin typeface="Arial" panose="020B0604020202020204" pitchFamily="34" charset="0"/>
              </a:rPr>
              <a:t> launches</a:t>
            </a:r>
          </a:p>
          <a:p>
            <a:pPr marL="0" lvl="0" indent="0" eaLnBrk="0" fontAlgn="base" hangingPunct="0">
              <a:lnSpc>
                <a:spcPct val="100000"/>
              </a:lnSpc>
              <a:spcBef>
                <a:spcPct val="0"/>
              </a:spcBef>
              <a:spcAft>
                <a:spcPct val="0"/>
              </a:spcAft>
              <a:buFontTx/>
              <a:buChar char="•"/>
            </a:pPr>
            <a:r>
              <a:rPr lang="en-US" altLang="en-US" sz="2400" dirty="0">
                <a:latin typeface="Arial" panose="020B0604020202020204" pitchFamily="34" charset="0"/>
              </a:rPr>
              <a:t>Created new columns: </a:t>
            </a:r>
            <a:r>
              <a:rPr lang="en-US" altLang="en-US" sz="1100" dirty="0" err="1">
                <a:latin typeface="Arial Unicode MS"/>
              </a:rPr>
              <a:t>landing_success</a:t>
            </a:r>
            <a:r>
              <a:rPr lang="en-US" altLang="en-US" sz="1000" dirty="0"/>
              <a:t>, </a:t>
            </a:r>
            <a:r>
              <a:rPr lang="en-US" altLang="en-US" sz="1100" dirty="0" err="1">
                <a:latin typeface="Arial Unicode MS"/>
              </a:rPr>
              <a:t>payload_mass</a:t>
            </a:r>
            <a:r>
              <a:rPr lang="en-US" altLang="en-US" sz="1000" dirty="0"/>
              <a:t>, </a:t>
            </a:r>
            <a:r>
              <a:rPr lang="en-US" altLang="en-US" sz="1100" dirty="0" err="1">
                <a:latin typeface="Arial Unicode MS"/>
              </a:rPr>
              <a:t>launch_site</a:t>
            </a:r>
            <a:r>
              <a:rPr lang="en-US" altLang="en-US" sz="1000" dirty="0"/>
              <a:t>, etc.</a:t>
            </a:r>
            <a:endParaRPr lang="en-US" altLang="en-US" sz="2400" dirty="0">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2400" dirty="0">
                <a:latin typeface="Arial" panose="020B0604020202020204" pitchFamily="34" charset="0"/>
              </a:rPr>
              <a:t>Filled missing payloads using </a:t>
            </a:r>
            <a:r>
              <a:rPr lang="en-US" altLang="en-US" sz="2400" b="1" dirty="0">
                <a:latin typeface="Arial" panose="020B0604020202020204" pitchFamily="34" charset="0"/>
              </a:rPr>
              <a:t>mean imputation</a:t>
            </a:r>
            <a:endParaRPr lang="en-US" altLang="en-US" sz="2400" dirty="0">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9FEB7C21-4FC5-E1C3-A1DE-0DA5E78D20C2}"/>
              </a:ext>
            </a:extLst>
          </p:cNvPr>
          <p:cNvPicPr>
            <a:picLocks noChangeAspect="1"/>
          </p:cNvPicPr>
          <p:nvPr/>
        </p:nvPicPr>
        <p:blipFill>
          <a:blip r:embed="rId3"/>
          <a:stretch>
            <a:fillRect/>
          </a:stretch>
        </p:blipFill>
        <p:spPr>
          <a:xfrm>
            <a:off x="5910262" y="1708432"/>
            <a:ext cx="5461000" cy="431771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61642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
        <p:nvSpPr>
          <p:cNvPr id="5" name="Rectangle 1">
            <a:extLst>
              <a:ext uri="{FF2B5EF4-FFF2-40B4-BE49-F238E27FC236}">
                <a16:creationId xmlns:a16="http://schemas.microsoft.com/office/drawing/2014/main" id="{95938644-06D3-5A67-EFF3-26F5C64481E6}"/>
              </a:ext>
            </a:extLst>
          </p:cNvPr>
          <p:cNvSpPr>
            <a:spLocks noGrp="1" noChangeArrowheads="1"/>
          </p:cNvSpPr>
          <p:nvPr>
            <p:ph type="body" sz="half" idx="4294967295"/>
          </p:nvPr>
        </p:nvSpPr>
        <p:spPr bwMode="auto">
          <a:xfrm>
            <a:off x="922338" y="2004230"/>
            <a:ext cx="4987924" cy="417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Target Source:</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Wikipedia Falcon 9 Launch 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Tools Used:</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900" b="0" i="0" u="none" strike="noStrike" cap="none" normalizeH="0" baseline="0" dirty="0">
                <a:ln>
                  <a:noFill/>
                </a:ln>
                <a:solidFill>
                  <a:schemeClr val="tx1"/>
                </a:solidFill>
                <a:effectLst/>
                <a:latin typeface="Arial Unicode MS"/>
              </a:rPr>
              <a:t>requests</a:t>
            </a:r>
            <a:r>
              <a:rPr kumimoji="0" lang="en-US" altLang="en-US" sz="700" b="0" i="0" u="none" strike="noStrike" cap="none" normalizeH="0" baseline="0" dirty="0">
                <a:ln>
                  <a:noFill/>
                </a:ln>
                <a:solidFill>
                  <a:schemeClr val="tx1"/>
                </a:solidFill>
                <a:effectLst/>
              </a:rPr>
              <a:t>, </a:t>
            </a:r>
            <a:r>
              <a:rPr kumimoji="0" lang="en-US" altLang="en-US" sz="900" b="0" i="0" u="none" strike="noStrike" cap="none" normalizeH="0" baseline="0" dirty="0" err="1">
                <a:ln>
                  <a:noFill/>
                </a:ln>
                <a:solidFill>
                  <a:schemeClr val="tx1"/>
                </a:solidFill>
                <a:effectLst/>
                <a:latin typeface="Arial Unicode MS"/>
              </a:rPr>
              <a:t>BeautifulSoup</a:t>
            </a:r>
            <a:r>
              <a:rPr kumimoji="0" lang="en-US" altLang="en-US" sz="700" b="0" i="0" u="none" strike="noStrike" cap="none" normalizeH="0" baseline="0" dirty="0">
                <a:ln>
                  <a:noFill/>
                </a:ln>
                <a:solidFill>
                  <a:schemeClr val="tx1"/>
                </a:solidFill>
                <a:effectLst/>
              </a:rPr>
              <a:t>, and </a:t>
            </a:r>
            <a:r>
              <a:rPr kumimoji="0" lang="en-US" altLang="en-US" sz="900" b="0" i="0" u="none" strike="noStrike" cap="none" normalizeH="0" baseline="0" dirty="0">
                <a:ln>
                  <a:noFill/>
                </a:ln>
                <a:solidFill>
                  <a:schemeClr val="tx1"/>
                </a:solidFill>
                <a:effectLst/>
                <a:latin typeface="Arial Unicode MS"/>
              </a:rPr>
              <a:t>pandas</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Process Overview: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solidFill>
                  <a:schemeClr val="tx1"/>
                </a:solidFill>
                <a:effectLst/>
                <a:latin typeface="Arial" panose="020B0604020202020204" pitchFamily="34" charset="0"/>
              </a:rPr>
              <a:t>Send HTTP Request</a:t>
            </a:r>
            <a:r>
              <a:rPr kumimoji="0" lang="en-US" altLang="en-US" sz="1600" b="0" i="0" u="none" strike="noStrike" cap="none" normalizeH="0" baseline="0" dirty="0">
                <a:ln>
                  <a:noFill/>
                </a:ln>
                <a:solidFill>
                  <a:schemeClr val="tx1"/>
                </a:solidFill>
                <a:effectLst/>
                <a:latin typeface="Arial" panose="020B0604020202020204" pitchFamily="34" charset="0"/>
              </a:rPr>
              <a:t> using </a:t>
            </a:r>
            <a:r>
              <a:rPr kumimoji="0" lang="en-US" altLang="en-US" sz="900" b="0" i="0" u="none" strike="noStrike" cap="none" normalizeH="0" baseline="0" dirty="0" err="1">
                <a:ln>
                  <a:noFill/>
                </a:ln>
                <a:solidFill>
                  <a:schemeClr val="tx1"/>
                </a:solidFill>
                <a:effectLst/>
                <a:latin typeface="Arial Unicode MS"/>
              </a:rPr>
              <a:t>requests.get</a:t>
            </a:r>
            <a:r>
              <a:rPr kumimoji="0" lang="en-US" altLang="en-US" sz="900" b="0" i="0" u="none" strike="noStrike" cap="none" normalizeH="0" baseline="0" dirty="0">
                <a:ln>
                  <a:noFill/>
                </a:ln>
                <a:solidFill>
                  <a:schemeClr val="tx1"/>
                </a:solidFill>
                <a:effectLst/>
                <a:latin typeface="Arial Unicode MS"/>
              </a:rPr>
              <a:t>()</a:t>
            </a:r>
            <a:r>
              <a:rPr kumimoji="0" lang="en-US" altLang="en-US" sz="700" b="0" i="0" u="none" strike="noStrike" cap="none" normalizeH="0" baseline="0" dirty="0">
                <a:ln>
                  <a:noFill/>
                </a:ln>
                <a:solidFill>
                  <a:schemeClr val="tx1"/>
                </a:solidFill>
                <a:effectLst/>
              </a:rPr>
              <a:t> to fetch HTML content of the page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chemeClr val="tx1"/>
                </a:solidFill>
                <a:effectLst/>
                <a:latin typeface="Arial" panose="020B0604020202020204" pitchFamily="34" charset="0"/>
              </a:rPr>
              <a:t>Parse HTML</a:t>
            </a:r>
            <a:r>
              <a:rPr kumimoji="0" lang="en-US" altLang="en-US" sz="1600" b="0" i="0" u="none" strike="noStrike" cap="none" normalizeH="0" baseline="0" dirty="0">
                <a:ln>
                  <a:noFill/>
                </a:ln>
                <a:solidFill>
                  <a:schemeClr val="tx1"/>
                </a:solidFill>
                <a:effectLst/>
                <a:latin typeface="Arial" panose="020B0604020202020204" pitchFamily="34" charset="0"/>
              </a:rPr>
              <a:t> with </a:t>
            </a:r>
            <a:r>
              <a:rPr kumimoji="0" lang="en-US" altLang="en-US" sz="900" b="0" i="0" u="none" strike="noStrike" cap="none" normalizeH="0" baseline="0" dirty="0" err="1">
                <a:ln>
                  <a:noFill/>
                </a:ln>
                <a:solidFill>
                  <a:schemeClr val="tx1"/>
                </a:solidFill>
                <a:effectLst/>
                <a:latin typeface="Arial Unicode MS"/>
              </a:rPr>
              <a:t>BeautifulSoup</a:t>
            </a:r>
            <a:r>
              <a:rPr kumimoji="0" lang="en-US" altLang="en-US" sz="700" b="0" i="0" u="none" strike="noStrike" cap="none" normalizeH="0" baseline="0" dirty="0">
                <a:ln>
                  <a:noFill/>
                </a:ln>
                <a:solidFill>
                  <a:schemeClr val="tx1"/>
                </a:solidFill>
                <a:effectLst/>
              </a:rPr>
              <a:t> to locate the launch table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chemeClr val="tx1"/>
                </a:solidFill>
                <a:effectLst/>
                <a:latin typeface="Arial" panose="020B0604020202020204" pitchFamily="34" charset="0"/>
              </a:rPr>
              <a:t>Extract Table Data</a:t>
            </a:r>
            <a:r>
              <a:rPr kumimoji="0" lang="en-US" altLang="en-US" sz="1600" b="0" i="0" u="none" strike="noStrike" cap="none" normalizeH="0" baseline="0" dirty="0">
                <a:ln>
                  <a:noFill/>
                </a:ln>
                <a:solidFill>
                  <a:schemeClr val="tx1"/>
                </a:solidFill>
                <a:effectLst/>
                <a:latin typeface="Arial" panose="020B0604020202020204" pitchFamily="34" charset="0"/>
              </a:rPr>
              <a:t> by identifying rows and columns of interest</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1" i="0" u="none" strike="noStrike" cap="none" normalizeH="0" baseline="0" dirty="0">
                <a:ln>
                  <a:noFill/>
                </a:ln>
                <a:solidFill>
                  <a:schemeClr val="tx1"/>
                </a:solidFill>
                <a:effectLst/>
                <a:latin typeface="Arial" panose="020B0604020202020204" pitchFamily="34" charset="0"/>
              </a:rPr>
              <a:t>Create </a:t>
            </a:r>
            <a:r>
              <a:rPr kumimoji="0" lang="en-US" altLang="en-US" sz="1600" b="1" i="0" u="none" strike="noStrike" cap="none" normalizeH="0" baseline="0" dirty="0" err="1">
                <a:ln>
                  <a:noFill/>
                </a:ln>
                <a:solidFill>
                  <a:schemeClr val="tx1"/>
                </a:solidFill>
                <a:effectLst/>
                <a:latin typeface="Arial" panose="020B0604020202020204" pitchFamily="34" charset="0"/>
              </a:rPr>
              <a:t>DataFrame</a:t>
            </a:r>
            <a:r>
              <a:rPr kumimoji="0" lang="en-US" altLang="en-US" sz="1600" b="0" i="0" u="none" strike="noStrike" cap="none" normalizeH="0" baseline="0" dirty="0">
                <a:ln>
                  <a:noFill/>
                </a:ln>
                <a:solidFill>
                  <a:schemeClr val="tx1"/>
                </a:solidFill>
                <a:effectLst/>
                <a:latin typeface="Arial" panose="020B0604020202020204" pitchFamily="34" charset="0"/>
              </a:rPr>
              <a:t> using </a:t>
            </a:r>
            <a:r>
              <a:rPr kumimoji="0" lang="en-US" altLang="en-US" sz="900" b="0" i="0" u="none" strike="noStrike" cap="none" normalizeH="0" baseline="0" dirty="0" err="1">
                <a:ln>
                  <a:noFill/>
                </a:ln>
                <a:solidFill>
                  <a:schemeClr val="tx1"/>
                </a:solidFill>
                <a:effectLst/>
                <a:latin typeface="Arial Unicode MS"/>
              </a:rPr>
              <a:t>pandas.DataFrame</a:t>
            </a:r>
            <a:r>
              <a:rPr kumimoji="0" lang="en-US" altLang="en-US" sz="900" b="0" i="0" u="none" strike="noStrike" cap="none" normalizeH="0" baseline="0" dirty="0">
                <a:ln>
                  <a:noFill/>
                </a:ln>
                <a:solidFill>
                  <a:schemeClr val="tx1"/>
                </a:solidFill>
                <a:effectLst/>
                <a:latin typeface="Arial Unicode MS"/>
              </a:rPr>
              <a:t>()</a:t>
            </a:r>
            <a:r>
              <a:rPr kumimoji="0" lang="en-US" altLang="en-US" sz="700" b="0" i="0" u="none" strike="noStrike" cap="none" normalizeH="0" baseline="0" dirty="0">
                <a:ln>
                  <a:noFill/>
                </a:ln>
                <a:solidFill>
                  <a:schemeClr val="tx1"/>
                </a:solidFill>
                <a:effectLst/>
              </a:rPr>
              <a:t> from parsed table data</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600" b="1" i="0" u="none" strike="noStrike" cap="none" normalizeH="0" baseline="0" dirty="0">
                <a:ln>
                  <a:noFill/>
                </a:ln>
                <a:solidFill>
                  <a:schemeClr val="tx1"/>
                </a:solidFill>
                <a:effectLst/>
                <a:latin typeface="Arial" panose="020B0604020202020204" pitchFamily="34" charset="0"/>
              </a:rPr>
              <a:t>Clean Data:</a:t>
            </a:r>
            <a:r>
              <a:rPr kumimoji="0" lang="en-US" altLang="en-US" sz="1600" b="0" i="0" u="none" strike="noStrike" cap="none" normalizeH="0" baseline="0" dirty="0">
                <a:ln>
                  <a:noFill/>
                </a:ln>
                <a:solidFill>
                  <a:schemeClr val="tx1"/>
                </a:solidFill>
                <a:effectLst/>
                <a:latin typeface="Arial" panose="020B0604020202020204" pitchFamily="34" charset="0"/>
              </a:rPr>
              <a:t> remove irrelevant rows (e.g., Falcon 1), convert dates, and fix column headers</a:t>
            </a:r>
          </a:p>
          <a:p>
            <a:pPr marL="457200" marR="0" lvl="1"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600" b="1" i="0" u="none" strike="noStrike" cap="none" normalizeH="0" baseline="0" dirty="0">
                <a:ln>
                  <a:noFill/>
                </a:ln>
                <a:solidFill>
                  <a:schemeClr val="tx1"/>
                </a:solidFill>
                <a:effectLst/>
                <a:latin typeface="Arial" panose="020B0604020202020204" pitchFamily="34" charset="0"/>
              </a:rPr>
              <a:t>Merge with API Data</a:t>
            </a:r>
            <a:r>
              <a:rPr kumimoji="0" lang="en-US" altLang="en-US" sz="1600" b="0" i="0" u="none" strike="noStrike" cap="none" normalizeH="0" baseline="0" dirty="0">
                <a:ln>
                  <a:noFill/>
                </a:ln>
                <a:solidFill>
                  <a:schemeClr val="tx1"/>
                </a:solidFill>
                <a:effectLst/>
                <a:latin typeface="Arial" panose="020B0604020202020204" pitchFamily="34" charset="0"/>
              </a:rPr>
              <a:t> for a unified dataset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17B55C45-8E86-16B6-BED4-A8EAAA7E6003}"/>
              </a:ext>
            </a:extLst>
          </p:cNvPr>
          <p:cNvPicPr>
            <a:picLocks noChangeAspect="1"/>
          </p:cNvPicPr>
          <p:nvPr/>
        </p:nvPicPr>
        <p:blipFill>
          <a:blip r:embed="rId3"/>
          <a:stretch>
            <a:fillRect/>
          </a:stretch>
        </p:blipFill>
        <p:spPr>
          <a:xfrm>
            <a:off x="5914869" y="1792288"/>
            <a:ext cx="5456393" cy="432243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228</TotalTime>
  <Words>1562</Words>
  <Application>Microsoft Office PowerPoint</Application>
  <PresentationFormat>Widescreen</PresentationFormat>
  <Paragraphs>224</Paragraphs>
  <Slides>42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Abadi</vt:lpstr>
      <vt:lpstr>Arial</vt:lpstr>
      <vt:lpstr>Arial Unicode MS</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VARTIKA JAIN</cp:lastModifiedBy>
  <cp:revision>200</cp:revision>
  <dcterms:created xsi:type="dcterms:W3CDTF">2021-04-29T18:58:34Z</dcterms:created>
  <dcterms:modified xsi:type="dcterms:W3CDTF">2025-06-28T09:15:00Z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